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99" r:id="rId5"/>
    <p:sldId id="302" r:id="rId6"/>
    <p:sldId id="303" r:id="rId7"/>
    <p:sldId id="304" r:id="rId8"/>
    <p:sldId id="305" r:id="rId9"/>
    <p:sldId id="262" r:id="rId10"/>
    <p:sldId id="266" r:id="rId11"/>
    <p:sldId id="293" r:id="rId12"/>
    <p:sldId id="294" r:id="rId13"/>
    <p:sldId id="295" r:id="rId14"/>
    <p:sldId id="291" r:id="rId15"/>
    <p:sldId id="296" r:id="rId16"/>
    <p:sldId id="297" r:id="rId17"/>
    <p:sldId id="298" r:id="rId18"/>
    <p:sldId id="292" r:id="rId19"/>
    <p:sldId id="265" r:id="rId20"/>
    <p:sldId id="263" r:id="rId21"/>
    <p:sldId id="264" r:id="rId22"/>
    <p:sldId id="267" r:id="rId23"/>
    <p:sldId id="268" r:id="rId24"/>
    <p:sldId id="269" r:id="rId25"/>
    <p:sldId id="289" r:id="rId26"/>
    <p:sldId id="271" r:id="rId27"/>
    <p:sldId id="290" r:id="rId28"/>
    <p:sldId id="272" r:id="rId29"/>
    <p:sldId id="274" r:id="rId3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DB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FAA6-C284-4663-8D15-92B4D359FC4E}" type="datetimeFigureOut">
              <a:rPr lang="vi-VN" smtClean="0"/>
              <a:pPr/>
              <a:t>16/11/2021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88FF-3358-4B2B-8D6C-EAFD3BD90D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FAA6-C284-4663-8D15-92B4D359FC4E}" type="datetimeFigureOut">
              <a:rPr lang="vi-VN" smtClean="0"/>
              <a:pPr/>
              <a:t>16/11/2021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88FF-3358-4B2B-8D6C-EAFD3BD90D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FAA6-C284-4663-8D15-92B4D359FC4E}" type="datetimeFigureOut">
              <a:rPr lang="vi-VN" smtClean="0"/>
              <a:pPr/>
              <a:t>16/11/2021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88FF-3358-4B2B-8D6C-EAFD3BD90D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FAA6-C284-4663-8D15-92B4D359FC4E}" type="datetimeFigureOut">
              <a:rPr lang="vi-VN" smtClean="0"/>
              <a:pPr/>
              <a:t>16/11/2021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88FF-3358-4B2B-8D6C-EAFD3BD90D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FAA6-C284-4663-8D15-92B4D359FC4E}" type="datetimeFigureOut">
              <a:rPr lang="vi-VN" smtClean="0"/>
              <a:pPr/>
              <a:t>16/11/2021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88FF-3358-4B2B-8D6C-EAFD3BD90D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FAA6-C284-4663-8D15-92B4D359FC4E}" type="datetimeFigureOut">
              <a:rPr lang="vi-VN" smtClean="0"/>
              <a:pPr/>
              <a:t>16/11/2021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88FF-3358-4B2B-8D6C-EAFD3BD90D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FAA6-C284-4663-8D15-92B4D359FC4E}" type="datetimeFigureOut">
              <a:rPr lang="vi-VN" smtClean="0"/>
              <a:pPr/>
              <a:t>16/11/2021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88FF-3358-4B2B-8D6C-EAFD3BD90D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FAA6-C284-4663-8D15-92B4D359FC4E}" type="datetimeFigureOut">
              <a:rPr lang="vi-VN" smtClean="0"/>
              <a:pPr/>
              <a:t>16/11/2021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88FF-3358-4B2B-8D6C-EAFD3BD90D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FAA6-C284-4663-8D15-92B4D359FC4E}" type="datetimeFigureOut">
              <a:rPr lang="vi-VN" smtClean="0"/>
              <a:pPr/>
              <a:t>16/11/2021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88FF-3358-4B2B-8D6C-EAFD3BD90D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FAA6-C284-4663-8D15-92B4D359FC4E}" type="datetimeFigureOut">
              <a:rPr lang="vi-VN" smtClean="0"/>
              <a:pPr/>
              <a:t>16/11/2021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88FF-3358-4B2B-8D6C-EAFD3BD90D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FAA6-C284-4663-8D15-92B4D359FC4E}" type="datetimeFigureOut">
              <a:rPr lang="vi-VN" smtClean="0"/>
              <a:pPr/>
              <a:t>16/11/2021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88FF-3358-4B2B-8D6C-EAFD3BD90D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1FAA6-C284-4663-8D15-92B4D359FC4E}" type="datetimeFigureOut">
              <a:rPr lang="vi-VN" smtClean="0"/>
              <a:pPr/>
              <a:t>16/11/2021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88FF-3358-4B2B-8D6C-EAFD3BD90DF2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education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348880"/>
            <a:ext cx="7920880" cy="1470025"/>
          </a:xfrm>
        </p:spPr>
        <p:txBody>
          <a:bodyPr>
            <a:noAutofit/>
          </a:bodyPr>
          <a:lstStyle/>
          <a:p>
            <a:r>
              <a:rPr lang="vi-VN" alt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(</a:t>
            </a:r>
            <a:r>
              <a:rPr lang="vi-VN" alt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vi-VN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387" y="4814421"/>
            <a:ext cx="6480720" cy="960512"/>
          </a:xfrm>
        </p:spPr>
        <p:txBody>
          <a:bodyPr>
            <a:normAutofit/>
          </a:bodyPr>
          <a:lstStyle/>
          <a:p>
            <a:r>
              <a:rPr lang="vi-VN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29235" y="177800"/>
            <a:ext cx="462216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Thương người như thể thương thân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15700" r="-400"/>
          <a:stretch>
            <a:fillRect/>
          </a:stretch>
        </p:blipFill>
        <p:spPr>
          <a:xfrm>
            <a:off x="1205865" y="1148080"/>
            <a:ext cx="6731635" cy="493649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6605270" y="4956175"/>
            <a:ext cx="1797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b="1">
                <a:solidFill>
                  <a:schemeClr val="accent6">
                    <a:lumMod val="20000"/>
                    <a:lumOff val="80000"/>
                  </a:schemeClr>
                </a:solidFill>
                <a:sym typeface="+mn-ea"/>
              </a:rPr>
              <a:t> m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2514600" y="4956175"/>
            <a:ext cx="43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2400" b="1">
                <a:solidFill>
                  <a:schemeClr val="accent6">
                    <a:lumMod val="20000"/>
                    <a:lumOff val="80000"/>
                  </a:schemeClr>
                </a:solidFill>
                <a:sym typeface="+mn-ea"/>
              </a:rPr>
              <a:t>á 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3429000" y="4956175"/>
            <a:ext cx="2673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2400" b="1">
                <a:solidFill>
                  <a:schemeClr val="accent6">
                    <a:lumMod val="20000"/>
                    <a:lumOff val="80000"/>
                  </a:schemeClr>
                </a:solidFill>
                <a:sym typeface="+mn-ea"/>
              </a:rPr>
              <a:t>l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3873500" y="4956175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2400" b="1">
                <a:solidFill>
                  <a:schemeClr val="accent6">
                    <a:lumMod val="20000"/>
                    <a:lumOff val="80000"/>
                  </a:schemeClr>
                </a:solidFill>
                <a:sym typeface="+mn-ea"/>
              </a:rPr>
              <a:t>à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4395470" y="4956175"/>
            <a:ext cx="3689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2400" b="1">
                <a:solidFill>
                  <a:schemeClr val="accent6">
                    <a:lumMod val="20000"/>
                    <a:lumOff val="80000"/>
                  </a:schemeClr>
                </a:solidFill>
                <a:sym typeface="+mn-ea"/>
              </a:rPr>
              <a:t>n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4851400" y="4956175"/>
            <a:ext cx="3689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2400" b="1">
                <a:solidFill>
                  <a:schemeClr val="accent6">
                    <a:lumMod val="20000"/>
                    <a:lumOff val="80000"/>
                  </a:schemeClr>
                </a:solidFill>
                <a:sym typeface="+mn-ea"/>
              </a:rPr>
              <a:t>h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5740400" y="4956175"/>
            <a:ext cx="3689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2400" b="1">
                <a:solidFill>
                  <a:schemeClr val="accent6">
                    <a:lumMod val="20000"/>
                    <a:lumOff val="80000"/>
                  </a:schemeClr>
                </a:solidFill>
                <a:sym typeface="+mn-ea"/>
              </a:rPr>
              <a:t>đ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2032000" y="4956175"/>
            <a:ext cx="3689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2400" b="1">
                <a:solidFill>
                  <a:schemeClr val="accent6">
                    <a:lumMod val="20000"/>
                    <a:lumOff val="80000"/>
                  </a:schemeClr>
                </a:solidFill>
                <a:sym typeface="+mn-ea"/>
              </a:rPr>
              <a:t>L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6180455" y="4956175"/>
            <a:ext cx="3689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2400" b="1">
                <a:solidFill>
                  <a:schemeClr val="accent6">
                    <a:lumMod val="20000"/>
                    <a:lumOff val="80000"/>
                  </a:schemeClr>
                </a:solidFill>
                <a:sym typeface="+mn-ea"/>
              </a:rPr>
              <a:t>ù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2951480" y="5511800"/>
            <a:ext cx="2673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2400" b="1">
                <a:solidFill>
                  <a:schemeClr val="accent6">
                    <a:lumMod val="20000"/>
                    <a:lumOff val="80000"/>
                  </a:schemeClr>
                </a:solidFill>
                <a:sym typeface="+mn-ea"/>
              </a:rPr>
              <a:t>l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3429000" y="551180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2400" b="1">
                <a:solidFill>
                  <a:schemeClr val="accent6">
                    <a:lumMod val="20000"/>
                    <a:lumOff val="80000"/>
                  </a:schemeClr>
                </a:solidFill>
                <a:sym typeface="+mn-ea"/>
              </a:rPr>
              <a:t>á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4225925" y="5511800"/>
            <a:ext cx="3016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2400" b="1">
                <a:solidFill>
                  <a:schemeClr val="accent6">
                    <a:lumMod val="20000"/>
                    <a:lumOff val="80000"/>
                  </a:schemeClr>
                </a:solidFill>
                <a:sym typeface="+mn-ea"/>
              </a:rPr>
              <a:t>r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4676140" y="5511800"/>
            <a:ext cx="43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2400" b="1">
                <a:solidFill>
                  <a:schemeClr val="accent6">
                    <a:lumMod val="20000"/>
                    <a:lumOff val="80000"/>
                  </a:schemeClr>
                </a:solidFill>
                <a:sym typeface="+mn-ea"/>
              </a:rPr>
              <a:t> á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5275580" y="551180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2400" b="1">
                <a:solidFill>
                  <a:schemeClr val="accent6">
                    <a:lumMod val="20000"/>
                    <a:lumOff val="80000"/>
                  </a:schemeClr>
                </a:solidFill>
                <a:sym typeface="+mn-ea"/>
              </a:rPr>
              <a:t>c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5740400" y="5511800"/>
            <a:ext cx="3689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2400" b="1">
                <a:solidFill>
                  <a:schemeClr val="accent6">
                    <a:lumMod val="20000"/>
                    <a:lumOff val="80000"/>
                  </a:schemeClr>
                </a:solidFill>
                <a:sym typeface="+mn-ea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29235" y="177800"/>
            <a:ext cx="462216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Thương người như thể thương thân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22904" b="24635"/>
          <a:stretch>
            <a:fillRect/>
          </a:stretch>
        </p:blipFill>
        <p:spPr>
          <a:xfrm>
            <a:off x="1219200" y="913765"/>
            <a:ext cx="7079615" cy="3714115"/>
          </a:xfrm>
          <a:prstGeom prst="rect">
            <a:avLst/>
          </a:prstGeom>
        </p:spPr>
      </p:pic>
      <p:sp>
        <p:nvSpPr>
          <p:cNvPr id="32" name="Rectangles 31"/>
          <p:cNvSpPr/>
          <p:nvPr/>
        </p:nvSpPr>
        <p:spPr>
          <a:xfrm>
            <a:off x="168529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209423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323723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248920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363220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402717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511683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s 15"/>
          <p:cNvSpPr/>
          <p:nvPr/>
        </p:nvSpPr>
        <p:spPr>
          <a:xfrm>
            <a:off x="472186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661416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s 17"/>
          <p:cNvSpPr/>
          <p:nvPr/>
        </p:nvSpPr>
        <p:spPr>
          <a:xfrm>
            <a:off x="551180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s 18"/>
          <p:cNvSpPr/>
          <p:nvPr/>
        </p:nvSpPr>
        <p:spPr>
          <a:xfrm>
            <a:off x="590677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s 19"/>
          <p:cNvSpPr/>
          <p:nvPr/>
        </p:nvSpPr>
        <p:spPr>
          <a:xfrm>
            <a:off x="740410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s 20"/>
          <p:cNvSpPr/>
          <p:nvPr/>
        </p:nvSpPr>
        <p:spPr>
          <a:xfrm>
            <a:off x="700913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s 21"/>
          <p:cNvSpPr/>
          <p:nvPr/>
        </p:nvSpPr>
        <p:spPr>
          <a:xfrm>
            <a:off x="2080260" y="583184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s 22"/>
          <p:cNvSpPr/>
          <p:nvPr/>
        </p:nvSpPr>
        <p:spPr>
          <a:xfrm>
            <a:off x="2475230" y="583184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s 23"/>
          <p:cNvSpPr/>
          <p:nvPr/>
        </p:nvSpPr>
        <p:spPr>
          <a:xfrm>
            <a:off x="3598545" y="583184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s 24"/>
          <p:cNvSpPr/>
          <p:nvPr/>
        </p:nvSpPr>
        <p:spPr>
          <a:xfrm>
            <a:off x="3203575" y="583184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s 25"/>
          <p:cNvSpPr/>
          <p:nvPr/>
        </p:nvSpPr>
        <p:spPr>
          <a:xfrm>
            <a:off x="4721860" y="583184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s 26"/>
          <p:cNvSpPr/>
          <p:nvPr/>
        </p:nvSpPr>
        <p:spPr>
          <a:xfrm>
            <a:off x="3999230" y="583184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s 27"/>
          <p:cNvSpPr/>
          <p:nvPr/>
        </p:nvSpPr>
        <p:spPr>
          <a:xfrm>
            <a:off x="5116830" y="583184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s 28"/>
          <p:cNvSpPr/>
          <p:nvPr/>
        </p:nvSpPr>
        <p:spPr>
          <a:xfrm>
            <a:off x="6219190" y="583184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s 29"/>
          <p:cNvSpPr/>
          <p:nvPr/>
        </p:nvSpPr>
        <p:spPr>
          <a:xfrm>
            <a:off x="5814060" y="583184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30"/>
          <p:cNvSpPr txBox="1"/>
          <p:nvPr/>
        </p:nvSpPr>
        <p:spPr>
          <a:xfrm>
            <a:off x="1613535" y="4812030"/>
            <a:ext cx="67703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chemeClr val="tx2"/>
                </a:solidFill>
                <a:sym typeface="+mn-ea"/>
              </a:rPr>
              <a:t>M ộ  t     c  o n     n g ự  a    đ a  u</a:t>
            </a:r>
          </a:p>
          <a:p>
            <a:endParaRPr lang="vi-VN" altLang="en-US" sz="3200">
              <a:solidFill>
                <a:schemeClr val="tx2"/>
              </a:solidFill>
              <a:sym typeface="+mn-ea"/>
            </a:endParaRPr>
          </a:p>
          <a:p>
            <a:r>
              <a:rPr lang="vi-VN" altLang="en-US" sz="3200">
                <a:solidFill>
                  <a:schemeClr val="tx2"/>
                </a:solidFill>
                <a:sym typeface="+mn-ea"/>
              </a:rPr>
              <a:t>    c  ả     t  à u     b ỏ    c  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Ảnh chụp Màn hình 2021-11-06 lúc 13.43.24"/>
          <p:cNvPicPr>
            <a:picLocks noChangeAspect="1"/>
          </p:cNvPicPr>
          <p:nvPr/>
        </p:nvPicPr>
        <p:blipFill>
          <a:blip r:embed="rId2"/>
          <a:srcRect l="85795" t="64899" r="4546" b="17919"/>
          <a:stretch>
            <a:fillRect/>
          </a:stretch>
        </p:blipFill>
        <p:spPr>
          <a:xfrm>
            <a:off x="5215890" y="2185035"/>
            <a:ext cx="1366520" cy="1519555"/>
          </a:xfrm>
          <a:prstGeom prst="ellipse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6083935" y="1210945"/>
            <a:ext cx="1802765" cy="1421765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345" y="1870710"/>
            <a:ext cx="2073275" cy="2073275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1055370" y="1170940"/>
            <a:ext cx="1802765" cy="1421765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229235" y="177800"/>
            <a:ext cx="462216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Thương người như thể thương thân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1620" y="1456690"/>
            <a:ext cx="850265" cy="850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rcRect b="7862"/>
          <a:stretch>
            <a:fillRect/>
          </a:stretch>
        </p:blipFill>
        <p:spPr>
          <a:xfrm>
            <a:off x="6582410" y="1431925"/>
            <a:ext cx="1053465" cy="995680"/>
          </a:xfrm>
          <a:prstGeom prst="ellipse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3944620" y="2306955"/>
            <a:ext cx="7899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9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32" name="Rectangles 31"/>
          <p:cNvSpPr/>
          <p:nvPr/>
        </p:nvSpPr>
        <p:spPr>
          <a:xfrm>
            <a:off x="1470025" y="413258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1878965" y="413258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s 17"/>
          <p:cNvSpPr/>
          <p:nvPr/>
        </p:nvSpPr>
        <p:spPr>
          <a:xfrm>
            <a:off x="3021965" y="413258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s 18"/>
          <p:cNvSpPr/>
          <p:nvPr/>
        </p:nvSpPr>
        <p:spPr>
          <a:xfrm>
            <a:off x="2273935" y="413258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s 19"/>
          <p:cNvSpPr/>
          <p:nvPr/>
        </p:nvSpPr>
        <p:spPr>
          <a:xfrm>
            <a:off x="3416935" y="413258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s 20"/>
          <p:cNvSpPr/>
          <p:nvPr/>
        </p:nvSpPr>
        <p:spPr>
          <a:xfrm>
            <a:off x="3811905" y="413258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s 21"/>
          <p:cNvSpPr/>
          <p:nvPr/>
        </p:nvSpPr>
        <p:spPr>
          <a:xfrm>
            <a:off x="4601845" y="413258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s 22"/>
          <p:cNvSpPr/>
          <p:nvPr/>
        </p:nvSpPr>
        <p:spPr>
          <a:xfrm>
            <a:off x="4206875" y="413258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s 23"/>
          <p:cNvSpPr/>
          <p:nvPr/>
        </p:nvSpPr>
        <p:spPr>
          <a:xfrm>
            <a:off x="6086475" y="413258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s 24"/>
          <p:cNvSpPr/>
          <p:nvPr/>
        </p:nvSpPr>
        <p:spPr>
          <a:xfrm>
            <a:off x="5296535" y="413258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s 25"/>
          <p:cNvSpPr/>
          <p:nvPr/>
        </p:nvSpPr>
        <p:spPr>
          <a:xfrm>
            <a:off x="5691505" y="413258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s 26"/>
          <p:cNvSpPr/>
          <p:nvPr/>
        </p:nvSpPr>
        <p:spPr>
          <a:xfrm>
            <a:off x="7188835" y="413258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s 27"/>
          <p:cNvSpPr/>
          <p:nvPr/>
        </p:nvSpPr>
        <p:spPr>
          <a:xfrm>
            <a:off x="6793865" y="413258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s 28"/>
          <p:cNvSpPr/>
          <p:nvPr/>
        </p:nvSpPr>
        <p:spPr>
          <a:xfrm>
            <a:off x="1290955" y="511429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s 29"/>
          <p:cNvSpPr/>
          <p:nvPr/>
        </p:nvSpPr>
        <p:spPr>
          <a:xfrm>
            <a:off x="1685925" y="511429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s 30"/>
          <p:cNvSpPr/>
          <p:nvPr/>
        </p:nvSpPr>
        <p:spPr>
          <a:xfrm>
            <a:off x="2447925" y="511429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s 32"/>
          <p:cNvSpPr/>
          <p:nvPr/>
        </p:nvSpPr>
        <p:spPr>
          <a:xfrm>
            <a:off x="2064385" y="511429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7564120" y="413258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s 39"/>
          <p:cNvSpPr/>
          <p:nvPr/>
        </p:nvSpPr>
        <p:spPr>
          <a:xfrm>
            <a:off x="6859270" y="512064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s 40"/>
          <p:cNvSpPr/>
          <p:nvPr/>
        </p:nvSpPr>
        <p:spPr>
          <a:xfrm>
            <a:off x="6069330" y="512064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s 41"/>
          <p:cNvSpPr/>
          <p:nvPr/>
        </p:nvSpPr>
        <p:spPr>
          <a:xfrm>
            <a:off x="6464300" y="512064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7961630" y="512064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s 43"/>
          <p:cNvSpPr/>
          <p:nvPr/>
        </p:nvSpPr>
        <p:spPr>
          <a:xfrm>
            <a:off x="7566660" y="512064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s 45"/>
          <p:cNvSpPr/>
          <p:nvPr/>
        </p:nvSpPr>
        <p:spPr>
          <a:xfrm>
            <a:off x="3103880" y="512064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s 46"/>
          <p:cNvSpPr/>
          <p:nvPr/>
        </p:nvSpPr>
        <p:spPr>
          <a:xfrm>
            <a:off x="3512820" y="512064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s 47"/>
          <p:cNvSpPr/>
          <p:nvPr/>
        </p:nvSpPr>
        <p:spPr>
          <a:xfrm>
            <a:off x="4584065" y="512064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s 48"/>
          <p:cNvSpPr/>
          <p:nvPr/>
        </p:nvSpPr>
        <p:spPr>
          <a:xfrm>
            <a:off x="3907790" y="512064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s 49"/>
          <p:cNvSpPr/>
          <p:nvPr/>
        </p:nvSpPr>
        <p:spPr>
          <a:xfrm>
            <a:off x="4979035" y="512064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s 50"/>
          <p:cNvSpPr/>
          <p:nvPr/>
        </p:nvSpPr>
        <p:spPr>
          <a:xfrm>
            <a:off x="5374005" y="5120640"/>
            <a:ext cx="394970" cy="52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Box 53"/>
          <p:cNvSpPr txBox="1"/>
          <p:nvPr/>
        </p:nvSpPr>
        <p:spPr>
          <a:xfrm>
            <a:off x="1398270" y="4132580"/>
            <a:ext cx="64344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2800">
                <a:solidFill>
                  <a:schemeClr val="accent4">
                    <a:lumMod val="75000"/>
                  </a:schemeClr>
                </a:solidFill>
                <a:sym typeface="+mn-ea"/>
              </a:rPr>
              <a:t>M  ộ  t      m  i   ế  n  g     k  h   i     đ  ó  i</a:t>
            </a:r>
          </a:p>
        </p:txBody>
      </p:sp>
      <p:sp>
        <p:nvSpPr>
          <p:cNvPr id="55" name="Text Box 54"/>
          <p:cNvSpPr txBox="1"/>
          <p:nvPr/>
        </p:nvSpPr>
        <p:spPr>
          <a:xfrm>
            <a:off x="1223010" y="5120640"/>
            <a:ext cx="7234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chemeClr val="accent4">
                    <a:lumMod val="75000"/>
                  </a:schemeClr>
                </a:solidFill>
                <a:sym typeface="+mn-ea"/>
              </a:rPr>
              <a:t> b  ằ  n  g    m ộ   t     g  ó   i     k   h  i      n  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70" y="1666240"/>
            <a:ext cx="7651115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vi-VN" altLang="en-US" sz="3200"/>
              <a:t>Một giọt máu đào hơn ao nước lã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68705" y="596265"/>
            <a:ext cx="6863080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Thương người như thể thương thân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801370" y="2604135"/>
            <a:ext cx="7651115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sz="3200"/>
              <a:t>Bán bà con xa mua láng giềng gần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801370" y="3542665"/>
            <a:ext cx="7651115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sz="3200"/>
              <a:t>Máu chảy ruột mềm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801370" y="4502785"/>
            <a:ext cx="7651115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sz="3200"/>
              <a:t>Môi hở răng lạnh</a:t>
            </a: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801370" y="5532755"/>
            <a:ext cx="7651115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sz="3200"/>
              <a:t>Nhường cơm, sẻ áo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81940" y="324485"/>
            <a:ext cx="42633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Măng mọc thẳng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2334" r="1503" b="11148"/>
          <a:stretch>
            <a:fillRect/>
          </a:stretch>
        </p:blipFill>
        <p:spPr>
          <a:xfrm>
            <a:off x="5283835" y="1431290"/>
            <a:ext cx="2388235" cy="2912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14570" t="5716" r="10130" b="4219"/>
          <a:stretch>
            <a:fillRect/>
          </a:stretch>
        </p:blipFill>
        <p:spPr>
          <a:xfrm>
            <a:off x="2048510" y="1356360"/>
            <a:ext cx="2496820" cy="2987040"/>
          </a:xfrm>
          <a:prstGeom prst="rect">
            <a:avLst/>
          </a:prstGeom>
        </p:spPr>
      </p:pic>
      <p:sp>
        <p:nvSpPr>
          <p:cNvPr id="32" name="Rectangles 31"/>
          <p:cNvSpPr/>
          <p:nvPr/>
        </p:nvSpPr>
        <p:spPr>
          <a:xfrm>
            <a:off x="168529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209423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323723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248920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363220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402717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511683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s 15"/>
          <p:cNvSpPr/>
          <p:nvPr/>
        </p:nvSpPr>
        <p:spPr>
          <a:xfrm>
            <a:off x="442214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630174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s 17"/>
          <p:cNvSpPr/>
          <p:nvPr/>
        </p:nvSpPr>
        <p:spPr>
          <a:xfrm>
            <a:off x="551180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s 18"/>
          <p:cNvSpPr/>
          <p:nvPr/>
        </p:nvSpPr>
        <p:spPr>
          <a:xfrm>
            <a:off x="590677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s 19"/>
          <p:cNvSpPr/>
          <p:nvPr/>
        </p:nvSpPr>
        <p:spPr>
          <a:xfrm>
            <a:off x="740410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s 20"/>
          <p:cNvSpPr/>
          <p:nvPr/>
        </p:nvSpPr>
        <p:spPr>
          <a:xfrm>
            <a:off x="669671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s 21"/>
          <p:cNvSpPr/>
          <p:nvPr/>
        </p:nvSpPr>
        <p:spPr>
          <a:xfrm>
            <a:off x="2808605" y="583184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s 22"/>
          <p:cNvSpPr/>
          <p:nvPr/>
        </p:nvSpPr>
        <p:spPr>
          <a:xfrm>
            <a:off x="7799070" y="485013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s 23"/>
          <p:cNvSpPr/>
          <p:nvPr/>
        </p:nvSpPr>
        <p:spPr>
          <a:xfrm>
            <a:off x="3598545" y="583184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s 24"/>
          <p:cNvSpPr/>
          <p:nvPr/>
        </p:nvSpPr>
        <p:spPr>
          <a:xfrm>
            <a:off x="3203575" y="583184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s 25"/>
          <p:cNvSpPr/>
          <p:nvPr/>
        </p:nvSpPr>
        <p:spPr>
          <a:xfrm>
            <a:off x="4721860" y="583184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s 26"/>
          <p:cNvSpPr/>
          <p:nvPr/>
        </p:nvSpPr>
        <p:spPr>
          <a:xfrm>
            <a:off x="3999230" y="583184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s 27"/>
          <p:cNvSpPr/>
          <p:nvPr/>
        </p:nvSpPr>
        <p:spPr>
          <a:xfrm>
            <a:off x="5116830" y="583184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s 28"/>
          <p:cNvSpPr/>
          <p:nvPr/>
        </p:nvSpPr>
        <p:spPr>
          <a:xfrm>
            <a:off x="5906770" y="583184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s 29"/>
          <p:cNvSpPr/>
          <p:nvPr/>
        </p:nvSpPr>
        <p:spPr>
          <a:xfrm>
            <a:off x="5511800" y="5831840"/>
            <a:ext cx="394970" cy="527685"/>
          </a:xfrm>
          <a:prstGeom prst="rect">
            <a:avLst/>
          </a:prstGeom>
          <a:solidFill>
            <a:srgbClr val="E8EDB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30"/>
          <p:cNvSpPr txBox="1"/>
          <p:nvPr/>
        </p:nvSpPr>
        <p:spPr>
          <a:xfrm>
            <a:off x="1613535" y="4850130"/>
            <a:ext cx="67703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chemeClr val="tx2"/>
                </a:solidFill>
                <a:sym typeface="+mn-ea"/>
              </a:rPr>
              <a:t>C  â y     n  g a  y    k  h ô  n g    s  ợ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822575" y="5831840"/>
            <a:ext cx="34836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3200">
                <a:solidFill>
                  <a:schemeClr val="tx2"/>
                </a:solidFill>
                <a:sym typeface="+mn-ea"/>
              </a:rPr>
              <a:t>c  h ế  t     đ ứ  n 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81940" y="324485"/>
            <a:ext cx="42633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Măng mọc thẳng</a:t>
            </a:r>
          </a:p>
        </p:txBody>
      </p:sp>
      <p:sp>
        <p:nvSpPr>
          <p:cNvPr id="32" name="Rectangles 31"/>
          <p:cNvSpPr/>
          <p:nvPr/>
        </p:nvSpPr>
        <p:spPr>
          <a:xfrm>
            <a:off x="1470025" y="4850130"/>
            <a:ext cx="394970" cy="52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1878965" y="4850130"/>
            <a:ext cx="394970" cy="52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2668905" y="4850130"/>
            <a:ext cx="394970" cy="52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2273935" y="4850130"/>
            <a:ext cx="394970" cy="52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3416935" y="4850130"/>
            <a:ext cx="394970" cy="52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3811905" y="4850130"/>
            <a:ext cx="394970" cy="52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4901565" y="4850130"/>
            <a:ext cx="394970" cy="52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s 15"/>
          <p:cNvSpPr/>
          <p:nvPr/>
        </p:nvSpPr>
        <p:spPr>
          <a:xfrm>
            <a:off x="4206875" y="4850130"/>
            <a:ext cx="394970" cy="52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6086475" y="4850130"/>
            <a:ext cx="394970" cy="52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s 17"/>
          <p:cNvSpPr/>
          <p:nvPr/>
        </p:nvSpPr>
        <p:spPr>
          <a:xfrm>
            <a:off x="5296535" y="4850130"/>
            <a:ext cx="394970" cy="52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s 18"/>
          <p:cNvSpPr/>
          <p:nvPr/>
        </p:nvSpPr>
        <p:spPr>
          <a:xfrm>
            <a:off x="5691505" y="4850130"/>
            <a:ext cx="394970" cy="52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s 19"/>
          <p:cNvSpPr/>
          <p:nvPr/>
        </p:nvSpPr>
        <p:spPr>
          <a:xfrm>
            <a:off x="7188835" y="4850130"/>
            <a:ext cx="394970" cy="52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s 20"/>
          <p:cNvSpPr/>
          <p:nvPr/>
        </p:nvSpPr>
        <p:spPr>
          <a:xfrm>
            <a:off x="6793865" y="4850130"/>
            <a:ext cx="394970" cy="52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s 21"/>
          <p:cNvSpPr/>
          <p:nvPr/>
        </p:nvSpPr>
        <p:spPr>
          <a:xfrm>
            <a:off x="1075055" y="4850130"/>
            <a:ext cx="394970" cy="52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s 22"/>
          <p:cNvSpPr/>
          <p:nvPr/>
        </p:nvSpPr>
        <p:spPr>
          <a:xfrm>
            <a:off x="7583805" y="4850130"/>
            <a:ext cx="394970" cy="52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s 28"/>
          <p:cNvSpPr/>
          <p:nvPr/>
        </p:nvSpPr>
        <p:spPr>
          <a:xfrm>
            <a:off x="7978775" y="4850130"/>
            <a:ext cx="394970" cy="52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30"/>
          <p:cNvSpPr txBox="1"/>
          <p:nvPr/>
        </p:nvSpPr>
        <p:spPr>
          <a:xfrm>
            <a:off x="1075055" y="4850130"/>
            <a:ext cx="799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chemeClr val="tx2"/>
                </a:solidFill>
                <a:sym typeface="+mn-ea"/>
              </a:rPr>
              <a:t>T  h ẳ n  g     n h  ư    r  u ộ  t     n  g ự 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2084070"/>
            <a:ext cx="2805430" cy="1390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425" y="1657350"/>
            <a:ext cx="2381250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4675" y="1477010"/>
            <a:ext cx="2604770" cy="260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81940" y="324485"/>
            <a:ext cx="42633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Măng mọc thẳng</a:t>
            </a:r>
          </a:p>
        </p:txBody>
      </p:sp>
      <p:sp>
        <p:nvSpPr>
          <p:cNvPr id="32" name="Rectangles 31"/>
          <p:cNvSpPr/>
          <p:nvPr/>
        </p:nvSpPr>
        <p:spPr>
          <a:xfrm>
            <a:off x="1685290" y="485013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2094230" y="485013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3237230" y="485013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2489200" y="485013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3632200" y="485013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4027170" y="485013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4746625" y="485013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s 17"/>
          <p:cNvSpPr/>
          <p:nvPr/>
        </p:nvSpPr>
        <p:spPr>
          <a:xfrm>
            <a:off x="5141595" y="485013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s 18"/>
          <p:cNvSpPr/>
          <p:nvPr/>
        </p:nvSpPr>
        <p:spPr>
          <a:xfrm>
            <a:off x="5536565" y="485013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s 19"/>
          <p:cNvSpPr/>
          <p:nvPr/>
        </p:nvSpPr>
        <p:spPr>
          <a:xfrm>
            <a:off x="6301740" y="485013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s 20"/>
          <p:cNvSpPr/>
          <p:nvPr/>
        </p:nvSpPr>
        <p:spPr>
          <a:xfrm>
            <a:off x="7091680" y="485013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s 22"/>
          <p:cNvSpPr/>
          <p:nvPr/>
        </p:nvSpPr>
        <p:spPr>
          <a:xfrm>
            <a:off x="6696710" y="485013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30"/>
          <p:cNvSpPr txBox="1"/>
          <p:nvPr/>
        </p:nvSpPr>
        <p:spPr>
          <a:xfrm>
            <a:off x="1613535" y="4866005"/>
            <a:ext cx="67703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chemeClr val="tx2"/>
                </a:solidFill>
                <a:sym typeface="+mn-ea"/>
              </a:rPr>
              <a:t>M ộ  t      l  ầ  n    b ấ  t      t  í   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635" y="1164590"/>
            <a:ext cx="5387340" cy="3298825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1668780" y="569468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2077720" y="569468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3220720" y="569468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s 32"/>
          <p:cNvSpPr/>
          <p:nvPr/>
        </p:nvSpPr>
        <p:spPr>
          <a:xfrm>
            <a:off x="2472690" y="569468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s 33"/>
          <p:cNvSpPr/>
          <p:nvPr/>
        </p:nvSpPr>
        <p:spPr>
          <a:xfrm>
            <a:off x="3615690" y="569468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s 34"/>
          <p:cNvSpPr/>
          <p:nvPr/>
        </p:nvSpPr>
        <p:spPr>
          <a:xfrm>
            <a:off x="4010660" y="569468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s 35"/>
          <p:cNvSpPr/>
          <p:nvPr/>
        </p:nvSpPr>
        <p:spPr>
          <a:xfrm>
            <a:off x="4730115" y="569468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s 36"/>
          <p:cNvSpPr/>
          <p:nvPr/>
        </p:nvSpPr>
        <p:spPr>
          <a:xfrm>
            <a:off x="5125085" y="569468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s 37"/>
          <p:cNvSpPr/>
          <p:nvPr/>
        </p:nvSpPr>
        <p:spPr>
          <a:xfrm>
            <a:off x="5520055" y="569468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s 38"/>
          <p:cNvSpPr/>
          <p:nvPr/>
        </p:nvSpPr>
        <p:spPr>
          <a:xfrm>
            <a:off x="6285230" y="569468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s 39"/>
          <p:cNvSpPr/>
          <p:nvPr/>
        </p:nvSpPr>
        <p:spPr>
          <a:xfrm>
            <a:off x="7075170" y="569468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s 40"/>
          <p:cNvSpPr/>
          <p:nvPr/>
        </p:nvSpPr>
        <p:spPr>
          <a:xfrm>
            <a:off x="6680200" y="5694680"/>
            <a:ext cx="394970" cy="52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Box 41"/>
          <p:cNvSpPr txBox="1"/>
          <p:nvPr/>
        </p:nvSpPr>
        <p:spPr>
          <a:xfrm>
            <a:off x="1668780" y="5694680"/>
            <a:ext cx="58788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3200">
                <a:solidFill>
                  <a:schemeClr val="tx2"/>
                </a:solidFill>
                <a:sym typeface="+mn-ea"/>
              </a:rPr>
              <a:t>v  ạ n      l  ầ n     b ấ  t      t  i  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558290" y="493395"/>
            <a:ext cx="60267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Măng mọc thẳng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370" y="1666240"/>
            <a:ext cx="7651115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vi-VN" altLang="en-US" sz="3200"/>
              <a:t>Thuốc đắng giã tật, sự thật mất lòng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801370" y="2604135"/>
            <a:ext cx="7651115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sz="3200"/>
              <a:t>Ăn ngay nói thẳng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801370" y="3542665"/>
            <a:ext cx="7651115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sz="3200"/>
              <a:t>Của ngang chẳng góp, lời tà chẳng thưa</a:t>
            </a: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801370" y="4502785"/>
            <a:ext cx="7651115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sz="3200"/>
              <a:t>Một lời nói ngay bằng ăn chảy cả tháng</a:t>
            </a:r>
          </a:p>
        </p:txBody>
      </p:sp>
      <p:sp>
        <p:nvSpPr>
          <p:cNvPr id="33" name="Title 1"/>
          <p:cNvSpPr>
            <a:spLocks noGrp="1"/>
          </p:cNvSpPr>
          <p:nvPr/>
        </p:nvSpPr>
        <p:spPr>
          <a:xfrm>
            <a:off x="801370" y="5532755"/>
            <a:ext cx="7651115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sz="3200"/>
              <a:t>Cây thẳng bóng ngay, cây cong bóng vẹo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055813" y="264160"/>
            <a:ext cx="514223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 đôi cánh ước mơ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370" y="1163955"/>
            <a:ext cx="7651115" cy="76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vi-VN" altLang="en-US" sz="3200"/>
              <a:t>Không ai đánh thuế giấc mơ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801370" y="2046605"/>
            <a:ext cx="7651115" cy="88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sz="2800"/>
              <a:t>Bạn không cần quá quan tâm về con đường phía trước, việc của bạn là bước đi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801370" y="3081655"/>
            <a:ext cx="7651115" cy="9359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sz="2800"/>
              <a:t>Mơ ước không mua được bằng tiền mà chỉ có thể mua bằng trí tuệ</a:t>
            </a: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801370" y="4103370"/>
            <a:ext cx="7651115" cy="8743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sz="2800"/>
              <a:t>Đã mang tiếng đứng trong đất trời. Phải có gì với núi sông</a:t>
            </a:r>
          </a:p>
        </p:txBody>
      </p:sp>
      <p:sp>
        <p:nvSpPr>
          <p:cNvPr id="33" name="Title 1"/>
          <p:cNvSpPr>
            <a:spLocks noGrp="1"/>
          </p:cNvSpPr>
          <p:nvPr/>
        </p:nvSpPr>
        <p:spPr>
          <a:xfrm>
            <a:off x="801370" y="5120640"/>
            <a:ext cx="7651115" cy="13392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sz="2800"/>
              <a:t>Người nghèo nhất trong xã hội không phải là người không có một xu dính túi, mà là người không có lấy một ước mơ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600075"/>
            <a:ext cx="10058400" cy="565785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05" y="153508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vi-VN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9175" y="3009280"/>
            <a:ext cx="75959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tác dụng của dấu hai chấm, </a:t>
            </a:r>
          </a:p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 ngoặc kép.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.Lop_4_-_CD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71683"/>
            <a:ext cx="2940642" cy="427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áº¿t quáº£ hÃ¬nh áº£nh cho thÆ°Æ¡ng ngÆ°á»i nhÆ° thá» thÆ°Æ¡ng thÃ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9" y="2371683"/>
            <a:ext cx="2935924" cy="427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áº¿t quáº£ hÃ¬nh áº£nh cho mÄng má»c tháº³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71683"/>
            <a:ext cx="2857586" cy="427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3085" y="797099"/>
            <a:ext cx="3737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endParaRPr 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748321d618f0c19e15c932a2fb571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3735" y="15240"/>
            <a:ext cx="10633710" cy="797496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3528" y="3789040"/>
            <a:ext cx="576064" cy="57606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376626" y="532993"/>
            <a:ext cx="85158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Cô giáo hỏi: “Sao trò không chịu làm bài?”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 hai chấm trong câu trên có tác dụng:</a:t>
            </a:r>
          </a:p>
          <a:p>
            <a:endParaRPr lang="en-US" sz="3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Giải thích cho bộ phận đứng trước.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Báo hiệu cho bộ phận đứng sau là lời nói nhân vật.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Dẫn lời nói gián tiếp nhân vật.</a:t>
            </a:r>
            <a:endParaRPr lang="vi-VN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4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748321d618f0c19e15c932a2fb571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3735" y="15240"/>
            <a:ext cx="10633710" cy="79749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3528" y="2276872"/>
            <a:ext cx="576064" cy="57606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856895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còi của trọng tài vang lên: trận đấu bóng bắt đầu. Dấu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 trong </a:t>
            </a: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trên có tác dụng: 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Giải thích cho bộ phận đứng trước.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Dẫn lời nói gián tiếp nhân vật.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hiệu cho bộ phận đứng sau là lời nói nhân vật.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2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748321d618f0c19e15c932a2fb571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3735" y="15240"/>
            <a:ext cx="10633710" cy="797496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39552" y="4725144"/>
            <a:ext cx="576064" cy="57606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579449" y="493520"/>
            <a:ext cx="8507457" cy="658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mấy chốc, đàn kiến đã xây xong </a:t>
            </a:r>
          </a:p>
          <a:p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“lâu đài” của mình. Dấu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 trong </a:t>
            </a:r>
            <a:endParaRPr lang="en-US" sz="36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trên có tác dụng: </a:t>
            </a:r>
            <a:endParaRPr 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Dẫn lời nói trực tiếp nhân vật.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Dẫn lời nói gián tiếp nhân vật.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từ được dùng với ý nghĩa 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biệt.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2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748321d618f0c19e15c932a2fb571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3735" y="15240"/>
            <a:ext cx="10633710" cy="79749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8420" y="3342645"/>
            <a:ext cx="576064" cy="57606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848360" y="481965"/>
            <a:ext cx="794956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Ông tôi thường bảo: “Các cháu phải học</a:t>
            </a:r>
          </a:p>
          <a:p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 giỏi.”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ngoặc kép trong </a:t>
            </a:r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endParaRPr lang="en-US" sz="32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dụng: </a:t>
            </a:r>
          </a:p>
          <a:p>
            <a:endParaRPr lang="en-US" sz="3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lời nói trực tiếp nhân vật.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lời nói gián tiếp nhân vật.</a:t>
            </a: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Đánh dấu từ được dùng với ý nghĩa 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biệt.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6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465" y="56165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TÓM TẮT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373005"/>
            <a:ext cx="2664296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HAI CHẤM </a:t>
            </a:r>
            <a:endParaRPr lang="vi-V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2104403"/>
            <a:ext cx="4752528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4484147"/>
            <a:ext cx="4752527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cho bộ phận đứng trước.</a:t>
            </a:r>
            <a:endParaRPr lang="vi-V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 flipV="1">
            <a:off x="3059832" y="2643012"/>
            <a:ext cx="936104" cy="12686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>
            <a:off x="3059832" y="3911614"/>
            <a:ext cx="936104" cy="11111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20" y="880110"/>
            <a:ext cx="9016365" cy="50723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55" y="66960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TÓM TẮT</a:t>
            </a:r>
            <a:endParaRPr lang="vi-VN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373005"/>
            <a:ext cx="2664296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NGOẶC KÉP</a:t>
            </a:r>
            <a:endParaRPr lang="vi-V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2104403"/>
            <a:ext cx="4752528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lời nói trực tiếp nhân vật.</a:t>
            </a:r>
            <a:endParaRPr lang="vi-V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4484147"/>
            <a:ext cx="4752527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từ được dùng với ý nghĩa đặc biệt.</a:t>
            </a:r>
            <a:endParaRPr lang="vi-V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 flipV="1">
            <a:off x="3059832" y="2643012"/>
            <a:ext cx="936104" cy="126860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>
            <a:off x="3059832" y="3911614"/>
            <a:ext cx="936104" cy="11111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1930" y="848995"/>
            <a:ext cx="9171940" cy="516001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mage result for education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101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</a:t>
            </a:r>
            <a:endParaRPr lang="vi-VN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40" y="1844824"/>
            <a:ext cx="79573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199540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"/>
          <p:cNvGrpSpPr/>
          <p:nvPr/>
        </p:nvGrpSpPr>
        <p:grpSpPr bwMode="auto">
          <a:xfrm>
            <a:off x="622935" y="447040"/>
            <a:ext cx="7844790" cy="6004560"/>
            <a:chOff x="0" y="-24"/>
            <a:chExt cx="5760" cy="4368"/>
          </a:xfrm>
        </p:grpSpPr>
        <p:grpSp>
          <p:nvGrpSpPr>
            <p:cNvPr id="25604" name="Group 5"/>
            <p:cNvGrpSpPr/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5614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5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6" name="Picture 8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7" name="Picture 9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605" name="Group 10"/>
            <p:cNvGrpSpPr/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5606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7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8" name="Picture 13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9" name="Picture 14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0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1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2" name="Picture 17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3" name="Picture 18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3921" name="WordArt 19"/>
          <p:cNvSpPr>
            <a:spLocks noChangeArrowheads="1" noChangeShapeType="1" noTextEdit="1"/>
          </p:cNvSpPr>
          <p:nvPr/>
        </p:nvSpPr>
        <p:spPr bwMode="auto">
          <a:xfrm>
            <a:off x="2000250" y="2343150"/>
            <a:ext cx="520065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0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</a:t>
            </a:r>
            <a:r>
              <a:rPr lang="en-US" sz="30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GIỜ HỌC ĐẾN ĐÂY LÀ KẾT THÚC.</a:t>
            </a:r>
          </a:p>
          <a:p>
            <a:pPr>
              <a:defRPr/>
            </a:pPr>
            <a:r>
              <a:rPr lang="en-US" sz="30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CHÚC CÁC EM CHĂM NGOAN, HỌC GIỎI!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27965" y="698500"/>
          <a:ext cx="8592820" cy="5466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5595"/>
                <a:gridCol w="2938780"/>
                <a:gridCol w="2798445"/>
              </a:tblGrid>
              <a:tr h="12312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điểm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ctr"/>
                </a:tc>
              </a:tr>
              <a:tr h="1470660"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 người như thể thương thân</a:t>
                      </a:r>
                      <a:endParaRPr lang="en-US" sz="280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800" b="1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800" b="1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8905"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Măng mọc thẳng</a:t>
                      </a:r>
                      <a:endParaRPr lang="vi-VN" sz="280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800" b="1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800" b="1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4615"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đôi cánh ước mơ</a:t>
                      </a:r>
                      <a:endParaRPr lang="en-US" sz="280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800" b="1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800" b="1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8330" y="2000230"/>
            <a:ext cx="28803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MRVT: Nhân hậu – đoàn kết </a:t>
            </a:r>
            <a:endParaRPr lang="vi-VN" sz="2800" b="1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5882148" y="2000070"/>
            <a:ext cx="2880320" cy="13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Trang 17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Trang 33</a:t>
            </a:r>
            <a:endParaRPr lang="vi-VN" sz="2800" b="1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2700298" y="3437792"/>
            <a:ext cx="3181850" cy="13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MRVT: Trung thực – tự trọng</a:t>
            </a:r>
            <a:endParaRPr lang="vi-VN" sz="2800" b="1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5940658" y="3538521"/>
            <a:ext cx="2025491" cy="1043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Trang 48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Trang 62</a:t>
            </a:r>
            <a:endParaRPr lang="vi-VN" sz="2800" b="1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4100" y="5301464"/>
            <a:ext cx="3181850" cy="86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MRVT: Ước mơ</a:t>
            </a:r>
            <a:endParaRPr lang="vi-VN" sz="2800" b="1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5940658" y="5301464"/>
            <a:ext cx="2460282" cy="86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Trang 87</a:t>
            </a:r>
            <a:endParaRPr lang="vi-VN" sz="2800" b="1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65885" y="-214630"/>
            <a:ext cx="11997690" cy="72961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45180" y="2321560"/>
            <a:ext cx="2453005" cy="234823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Nhân hậu</a:t>
            </a:r>
          </a:p>
        </p:txBody>
      </p:sp>
      <p:sp>
        <p:nvSpPr>
          <p:cNvPr id="5" name="Teardrop 4"/>
          <p:cNvSpPr/>
          <p:nvPr/>
        </p:nvSpPr>
        <p:spPr>
          <a:xfrm>
            <a:off x="2162810" y="4378325"/>
            <a:ext cx="1379855" cy="1422400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/>
          <p:cNvSpPr/>
          <p:nvPr/>
        </p:nvSpPr>
        <p:spPr>
          <a:xfrm rot="5400000">
            <a:off x="2258060" y="1186180"/>
            <a:ext cx="1379855" cy="1422400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 rot="2760000">
            <a:off x="1607185" y="2784475"/>
            <a:ext cx="1379855" cy="1422400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8160000">
            <a:off x="3843020" y="588010"/>
            <a:ext cx="1379855" cy="1422400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/>
          <p:cNvSpPr/>
          <p:nvPr/>
        </p:nvSpPr>
        <p:spPr>
          <a:xfrm rot="19020000">
            <a:off x="3882390" y="5111750"/>
            <a:ext cx="1379855" cy="1422400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rdrop 9"/>
          <p:cNvSpPr/>
          <p:nvPr/>
        </p:nvSpPr>
        <p:spPr>
          <a:xfrm flipH="1">
            <a:off x="5523230" y="4486275"/>
            <a:ext cx="1379855" cy="1422400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/>
          <p:cNvSpPr/>
          <p:nvPr/>
        </p:nvSpPr>
        <p:spPr>
          <a:xfrm rot="16200000" flipH="1">
            <a:off x="5544185" y="1103630"/>
            <a:ext cx="1379855" cy="1422400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 rot="18840000" flipH="1">
            <a:off x="6207125" y="2867025"/>
            <a:ext cx="1379855" cy="1422400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3826510" y="1082675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Hiền lành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2258695" y="1667510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Nhân từ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561965" y="1584960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Tốt bụng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2165350" y="4904105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Hiền hoà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473835" y="3265805"/>
            <a:ext cx="1997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Lương thiện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6031865" y="3348355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Trung hậu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594985" y="4966970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Nhân ái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3820160" y="5664835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Phúc hậu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huyen-nghiep-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457200" y="-342900"/>
            <a:ext cx="10058400" cy="7543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45180" y="2321560"/>
            <a:ext cx="2453005" cy="234823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Đoàn kết</a:t>
            </a:r>
          </a:p>
        </p:txBody>
      </p:sp>
      <p:sp>
        <p:nvSpPr>
          <p:cNvPr id="5" name="Teardrop 4"/>
          <p:cNvSpPr/>
          <p:nvPr/>
        </p:nvSpPr>
        <p:spPr>
          <a:xfrm>
            <a:off x="2162810" y="4378325"/>
            <a:ext cx="1379855" cy="1422400"/>
          </a:xfrm>
          <a:prstGeom prst="teardrop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/>
          <p:cNvSpPr/>
          <p:nvPr/>
        </p:nvSpPr>
        <p:spPr>
          <a:xfrm rot="5400000">
            <a:off x="2258060" y="1186180"/>
            <a:ext cx="1379855" cy="1422400"/>
          </a:xfrm>
          <a:prstGeom prst="teardrop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 rot="2760000">
            <a:off x="1607185" y="2784475"/>
            <a:ext cx="1379855" cy="1422400"/>
          </a:xfrm>
          <a:prstGeom prst="teardrop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8160000">
            <a:off x="3843020" y="588010"/>
            <a:ext cx="1379855" cy="1422400"/>
          </a:xfrm>
          <a:prstGeom prst="teardrop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/>
          <p:cNvSpPr/>
          <p:nvPr/>
        </p:nvSpPr>
        <p:spPr>
          <a:xfrm rot="19020000">
            <a:off x="3882390" y="5111750"/>
            <a:ext cx="1379855" cy="1422400"/>
          </a:xfrm>
          <a:prstGeom prst="teardrop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rdrop 9"/>
          <p:cNvSpPr/>
          <p:nvPr/>
        </p:nvSpPr>
        <p:spPr>
          <a:xfrm flipH="1">
            <a:off x="5523230" y="4486275"/>
            <a:ext cx="1379855" cy="1422400"/>
          </a:xfrm>
          <a:prstGeom prst="teardrop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/>
          <p:cNvSpPr/>
          <p:nvPr/>
        </p:nvSpPr>
        <p:spPr>
          <a:xfrm rot="16200000" flipH="1">
            <a:off x="5544185" y="1103630"/>
            <a:ext cx="1379855" cy="1422400"/>
          </a:xfrm>
          <a:prstGeom prst="teardrop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 rot="18840000" flipH="1">
            <a:off x="6207125" y="2867025"/>
            <a:ext cx="1379855" cy="1422400"/>
          </a:xfrm>
          <a:prstGeom prst="teardrop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3826510" y="1082675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Đùm bọc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2186940" y="1667510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Hoà thuận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561965" y="1584960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Che chở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2093595" y="4904105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Đồng lòng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473835" y="3265805"/>
            <a:ext cx="1997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Chung sức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6262370" y="3348355"/>
            <a:ext cx="162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altLang="en-US" sz="2400"/>
              <a:t>Đỡ đần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379720" y="4966970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Cưu mang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3936365" y="5707380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Bao bọc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93065" y="-147955"/>
            <a:ext cx="12381865" cy="696150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45180" y="2321560"/>
            <a:ext cx="2453005" cy="234823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Trung thực</a:t>
            </a:r>
          </a:p>
        </p:txBody>
      </p:sp>
      <p:sp>
        <p:nvSpPr>
          <p:cNvPr id="5" name="Teardrop 4"/>
          <p:cNvSpPr/>
          <p:nvPr/>
        </p:nvSpPr>
        <p:spPr>
          <a:xfrm>
            <a:off x="2162810" y="4378325"/>
            <a:ext cx="1379855" cy="1422400"/>
          </a:xfrm>
          <a:prstGeom prst="teardrop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/>
          <p:cNvSpPr/>
          <p:nvPr/>
        </p:nvSpPr>
        <p:spPr>
          <a:xfrm rot="5400000">
            <a:off x="2258060" y="1186180"/>
            <a:ext cx="1379855" cy="1422400"/>
          </a:xfrm>
          <a:prstGeom prst="teardrop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 rot="2760000">
            <a:off x="1607185" y="2784475"/>
            <a:ext cx="1379855" cy="1422400"/>
          </a:xfrm>
          <a:prstGeom prst="teardrop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8160000">
            <a:off x="3843020" y="588010"/>
            <a:ext cx="1379855" cy="1422400"/>
          </a:xfrm>
          <a:prstGeom prst="teardrop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/>
          <p:cNvSpPr/>
          <p:nvPr/>
        </p:nvSpPr>
        <p:spPr>
          <a:xfrm rot="19020000">
            <a:off x="3882390" y="5111750"/>
            <a:ext cx="1379855" cy="1422400"/>
          </a:xfrm>
          <a:prstGeom prst="teardrop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rdrop 9"/>
          <p:cNvSpPr/>
          <p:nvPr/>
        </p:nvSpPr>
        <p:spPr>
          <a:xfrm flipH="1">
            <a:off x="5523230" y="4486275"/>
            <a:ext cx="1379855" cy="1422400"/>
          </a:xfrm>
          <a:prstGeom prst="teardrop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/>
          <p:cNvSpPr/>
          <p:nvPr/>
        </p:nvSpPr>
        <p:spPr>
          <a:xfrm rot="16200000" flipH="1">
            <a:off x="5544185" y="1103630"/>
            <a:ext cx="1379855" cy="1422400"/>
          </a:xfrm>
          <a:prstGeom prst="teardrop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 rot="18840000" flipH="1">
            <a:off x="6207125" y="2867025"/>
            <a:ext cx="1379855" cy="1422400"/>
          </a:xfrm>
          <a:prstGeom prst="teardrop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3826510" y="1082675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Thật thà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2115185" y="1667510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Trung hậu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439410" y="1459865"/>
            <a:ext cx="1625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/>
              <a:t>Thành thật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2047240" y="4669790"/>
            <a:ext cx="1625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/>
              <a:t>Thẳng thắn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545590" y="3265805"/>
            <a:ext cx="1997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Chính trực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6103620" y="3133090"/>
            <a:ext cx="1625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/>
              <a:t>Ngay thẳng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738495" y="4751705"/>
            <a:ext cx="1625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Trung thực 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3748405" y="5377815"/>
            <a:ext cx="1625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/>
              <a:t>Trung</a:t>
            </a:r>
          </a:p>
          <a:p>
            <a:pPr algn="ctr"/>
            <a:r>
              <a:rPr lang="vi-VN" altLang="en-US" sz="2400"/>
              <a:t> kiên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2445" y="-46990"/>
            <a:ext cx="10290810" cy="68605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45180" y="2321560"/>
            <a:ext cx="2453005" cy="234823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Tự trọng</a:t>
            </a:r>
          </a:p>
        </p:txBody>
      </p:sp>
      <p:sp>
        <p:nvSpPr>
          <p:cNvPr id="5" name="Teardrop 4"/>
          <p:cNvSpPr/>
          <p:nvPr/>
        </p:nvSpPr>
        <p:spPr>
          <a:xfrm>
            <a:off x="2162810" y="4378325"/>
            <a:ext cx="1379855" cy="1422400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/>
          <p:cNvSpPr/>
          <p:nvPr/>
        </p:nvSpPr>
        <p:spPr>
          <a:xfrm rot="5400000">
            <a:off x="2258060" y="1186180"/>
            <a:ext cx="1379855" cy="1422400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 rot="2760000">
            <a:off x="1607185" y="2784475"/>
            <a:ext cx="1379855" cy="1422400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8160000">
            <a:off x="3843020" y="588010"/>
            <a:ext cx="1379855" cy="1422400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/>
          <p:cNvSpPr/>
          <p:nvPr/>
        </p:nvSpPr>
        <p:spPr>
          <a:xfrm rot="19020000">
            <a:off x="3882390" y="5111750"/>
            <a:ext cx="1379855" cy="1422400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rdrop 9"/>
          <p:cNvSpPr/>
          <p:nvPr/>
        </p:nvSpPr>
        <p:spPr>
          <a:xfrm flipH="1">
            <a:off x="5523230" y="4486275"/>
            <a:ext cx="1379855" cy="1422400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/>
          <p:cNvSpPr/>
          <p:nvPr/>
        </p:nvSpPr>
        <p:spPr>
          <a:xfrm rot="16200000" flipH="1">
            <a:off x="5544185" y="1103630"/>
            <a:ext cx="1379855" cy="1422400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 rot="18840000" flipH="1">
            <a:off x="6207125" y="2867025"/>
            <a:ext cx="1379855" cy="1422400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4041140" y="1069340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Tự tin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2186940" y="1524000"/>
            <a:ext cx="1625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/>
              <a:t>Hiên ngang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490210" y="1656715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Phẩm giá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2237105" y="4832350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Tự hào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815465" y="3265805"/>
            <a:ext cx="1997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altLang="en-US" sz="2400"/>
              <a:t>Tự tôn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6031865" y="3348355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Tôn trọng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738495" y="4966970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Tự ái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4079875" y="5355590"/>
            <a:ext cx="1625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Nhân phẩm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4625" y="-346075"/>
            <a:ext cx="9492615" cy="829437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45180" y="2321560"/>
            <a:ext cx="2453005" cy="234823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Ước mơ</a:t>
            </a:r>
          </a:p>
        </p:txBody>
      </p:sp>
      <p:sp>
        <p:nvSpPr>
          <p:cNvPr id="5" name="Teardrop 4"/>
          <p:cNvSpPr/>
          <p:nvPr/>
        </p:nvSpPr>
        <p:spPr>
          <a:xfrm>
            <a:off x="2162810" y="4378325"/>
            <a:ext cx="1379855" cy="1422400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/>
          <p:cNvSpPr/>
          <p:nvPr/>
        </p:nvSpPr>
        <p:spPr>
          <a:xfrm rot="5400000">
            <a:off x="2258060" y="1186180"/>
            <a:ext cx="1379855" cy="1422400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 rot="2760000">
            <a:off x="1607185" y="2784475"/>
            <a:ext cx="1379855" cy="1422400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8160000">
            <a:off x="3843020" y="588010"/>
            <a:ext cx="1379855" cy="1422400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/>
          <p:cNvSpPr/>
          <p:nvPr/>
        </p:nvSpPr>
        <p:spPr>
          <a:xfrm rot="19020000">
            <a:off x="3882390" y="5111750"/>
            <a:ext cx="1379855" cy="1422400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rdrop 9"/>
          <p:cNvSpPr/>
          <p:nvPr/>
        </p:nvSpPr>
        <p:spPr>
          <a:xfrm flipH="1">
            <a:off x="5523230" y="4486275"/>
            <a:ext cx="1379855" cy="1422400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/>
          <p:cNvSpPr/>
          <p:nvPr/>
        </p:nvSpPr>
        <p:spPr>
          <a:xfrm rot="16200000" flipH="1">
            <a:off x="5544185" y="1103630"/>
            <a:ext cx="1379855" cy="1422400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 rot="18840000" flipH="1">
            <a:off x="6207125" y="2867025"/>
            <a:ext cx="1379855" cy="1422400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3826510" y="1082675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Hoài bão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2186940" y="1524000"/>
            <a:ext cx="1625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/>
              <a:t>Mong </a:t>
            </a:r>
          </a:p>
          <a:p>
            <a:pPr algn="ctr"/>
            <a:r>
              <a:rPr lang="vi-VN" altLang="en-US" sz="2400"/>
              <a:t>ước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561965" y="1584960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Lý tưởng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2390775" y="4669790"/>
            <a:ext cx="1625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Mong muốn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823085" y="3265805"/>
            <a:ext cx="1997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Ao ước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6031865" y="3348355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Niềm tin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523230" y="4966970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Động lực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3820160" y="5664835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/>
              <a:t>Sáng tạo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3100" y="511175"/>
            <a:ext cx="10058400" cy="565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70" y="138395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en-US" sz="6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345" y="4448810"/>
            <a:ext cx="59956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các thành ngữ, tục ngữ theo đúng chủ điểm và đặt câu.</a:t>
            </a:r>
          </a:p>
        </p:txBody>
      </p:sp>
      <p:pic>
        <p:nvPicPr>
          <p:cNvPr id="3" name="Xuân Nghi, Thành Lộc (NSƯT) – Bác Đưa Thư Vui Tín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8371.437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94104" y="1281832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rcRect t="9301" b="48365"/>
          <a:stretch>
            <a:fillRect/>
          </a:stretch>
        </p:blipFill>
        <p:spPr>
          <a:xfrm>
            <a:off x="2922270" y="1891665"/>
            <a:ext cx="3299460" cy="2480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d8f21b3-2705-44b8-bb7d-68fcff63de1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On-screen Show (4:3)</PresentationFormat>
  <Paragraphs>157</Paragraphs>
  <Slides>29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TIẾNG VIỆT  ÔN TẬP (TIẾT 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 </vt:lpstr>
      <vt:lpstr>PowerPoint Presentation</vt:lpstr>
      <vt:lpstr>PowerPoint Presentation</vt:lpstr>
      <vt:lpstr>PowerPoint Presentation</vt:lpstr>
      <vt:lpstr>Một giọt máu đào hơn ao nước lã</vt:lpstr>
      <vt:lpstr>PowerPoint Presentation</vt:lpstr>
      <vt:lpstr>PowerPoint Presentation</vt:lpstr>
      <vt:lpstr>PowerPoint Presentation</vt:lpstr>
      <vt:lpstr>Thuốc đắng giã tật, sự thật mất lòng</vt:lpstr>
      <vt:lpstr>Không ai đánh thuế giấc mơ</vt:lpstr>
      <vt:lpstr>HOẠT ĐỘNG 3:  Rung chuông vàng</vt:lpstr>
      <vt:lpstr>PowerPoint Presentation</vt:lpstr>
      <vt:lpstr>PowerPoint Presentation</vt:lpstr>
      <vt:lpstr>PowerPoint Presentation</vt:lpstr>
      <vt:lpstr>PowerPoint Presentation</vt:lpstr>
      <vt:lpstr>VẼ SƠ ĐỒ TÓM TẮT</vt:lpstr>
      <vt:lpstr>PowerPoint Presentation</vt:lpstr>
      <vt:lpstr>VẼ SƠ ĐỒ TÓM TẮT</vt:lpstr>
      <vt:lpstr>PowerPoint Presentation</vt:lpstr>
      <vt:lpstr>CỦNG CỐ 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BillGates</dc:creator>
  <cp:lastModifiedBy>Windows User</cp:lastModifiedBy>
  <cp:revision>28</cp:revision>
  <dcterms:created xsi:type="dcterms:W3CDTF">2021-11-06T07:58:40Z</dcterms:created>
  <dcterms:modified xsi:type="dcterms:W3CDTF">2021-11-16T13:31:17Z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1033-3.1.6.6275</vt:lpwstr>
  </property>
</Properties>
</file>